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Old Standard TT" panose="020B0604020202020204" charset="0"/>
      <p:regular r:id="rId20"/>
      <p:bold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a8edf428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a8edf428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a8edf41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a8edf41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a8edf428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a8edf428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a8edf411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a8edf411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a8edf42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a8edf42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aa99650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aa99650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aa996504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aa996504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06adb51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06adb51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c23c11c1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c23c11c1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c23c11c1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c23c11c1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aa99650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aa99650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c2563cf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c2563cf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aa996504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aa996504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a8edf411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a8edf411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a8edf411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a8edf411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a8edf428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a8edf428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healthabc.nia.nih.gov/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Status, Cognitive Function, and Dementia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Jonathon Hirschi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Statistical Consulting, Spring 2022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Client: Dr. Ronica Rooks, CU Denver</a:t>
            </a:r>
            <a:endParaRPr dirty="0"/>
          </a:p>
        </p:txBody>
      </p:sp>
      <p:pic>
        <p:nvPicPr>
          <p:cNvPr id="29" name="Video 28">
            <a:hlinkClick r:id="" action="ppaction://media"/>
            <a:extLst>
              <a:ext uri="{FF2B5EF4-FFF2-40B4-BE49-F238E27FC236}">
                <a16:creationId xmlns:a16="http://schemas.microsoft.com/office/drawing/2014/main" id="{1312B2FA-FD12-8847-EA42-5C9DE23A7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78"/>
    </mc:Choice>
    <mc:Fallback>
      <p:transition spd="slow" advTm="12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Predictor Variables (controls)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75" y="1647625"/>
            <a:ext cx="8603849" cy="23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Video 65">
            <a:hlinkClick r:id="" action="ppaction://media"/>
            <a:extLst>
              <a:ext uri="{FF2B5EF4-FFF2-40B4-BE49-F238E27FC236}">
                <a16:creationId xmlns:a16="http://schemas.microsoft.com/office/drawing/2014/main" id="{19C56019-E06C-6BAA-2412-A570DC9162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74"/>
    </mc:Choice>
    <mc:Fallback>
      <p:transition spd="slow" advTm="63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Diagnostics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Cox PH models have a set of mathematical assumptions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Hazards are proportional: significance tests with martingale residuals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relationship between predictors and outcome: martingale residual plots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outliers present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Study ending at 11 years precludes outlier survival times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Diagnostics were generally poor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Results should be interpreted with caution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studies in the dementia literature that utilize Cox PH models should be reviewed</a:t>
            </a:r>
            <a:endParaRPr/>
          </a:p>
        </p:txBody>
      </p:sp>
      <p:pic>
        <p:nvPicPr>
          <p:cNvPr id="60" name="Video 59">
            <a:hlinkClick r:id="" action="ppaction://media"/>
            <a:extLst>
              <a:ext uri="{FF2B5EF4-FFF2-40B4-BE49-F238E27FC236}">
                <a16:creationId xmlns:a16="http://schemas.microsoft.com/office/drawing/2014/main" id="{2193A6CC-CC1F-2069-E386-0A1C635E20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57"/>
    </mc:Choice>
    <mc:Fallback>
      <p:transition spd="slow" advTm="77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Diagnostic Plots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0785" y="193927"/>
            <a:ext cx="4566812" cy="44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975225"/>
            <a:ext cx="3714900" cy="3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martingale residual plot should be approximately linear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was only one continuous covariate, and transformations made no significant difference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research directions to address such violations will be discussed</a:t>
            </a:r>
            <a:endParaRPr/>
          </a:p>
        </p:txBody>
      </p:sp>
      <p:pic>
        <p:nvPicPr>
          <p:cNvPr id="30" name="Video 29">
            <a:hlinkClick r:id="" action="ppaction://media"/>
            <a:extLst>
              <a:ext uri="{FF2B5EF4-FFF2-40B4-BE49-F238E27FC236}">
                <a16:creationId xmlns:a16="http://schemas.microsoft.com/office/drawing/2014/main" id="{1FE760FC-7183-CB23-9F37-9B75BD32FD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60"/>
    </mc:Choice>
    <mc:Fallback>
      <p:transition spd="slow" advTm="27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911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Results: Other variables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590275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variables used in the model had coefficients with directions that matched theoretical expectations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gives me more confidence that the model might be useful for examining the effect of paid work, even with poor diagnostics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9475" y="1791850"/>
            <a:ext cx="6285425" cy="3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Video 59">
            <a:hlinkClick r:id="" action="ppaction://media"/>
            <a:extLst>
              <a:ext uri="{FF2B5EF4-FFF2-40B4-BE49-F238E27FC236}">
                <a16:creationId xmlns:a16="http://schemas.microsoft.com/office/drawing/2014/main" id="{35BCFA33-9B2F-FEAB-EAB2-135674ABF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189"/>
    </mc:Choice>
    <mc:Fallback>
      <p:transition spd="slow" advTm="97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Results: Paid Work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328900"/>
            <a:ext cx="4548600" cy="3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estimated effect for paid work was not significantly different from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interaction effect between paid work and race was significant and the largest single coefficient estimate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425" y="1428363"/>
            <a:ext cx="4173875" cy="16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Video 53">
            <a:hlinkClick r:id="" action="ppaction://media"/>
            <a:extLst>
              <a:ext uri="{FF2B5EF4-FFF2-40B4-BE49-F238E27FC236}">
                <a16:creationId xmlns:a16="http://schemas.microsoft.com/office/drawing/2014/main" id="{44D9E2C0-1D11-F918-C233-51F10034B0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66"/>
    </mc:Choice>
    <mc:Fallback>
      <p:transition spd="slow" advTm="41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Despite poor diagnostics, estimated effects in model match theoretical expectations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Women, Apoe4, black adults higher risk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education lower risk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Paid work had no significant effect, but the interaction effect with race was significant and large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Site location was significant. This is a proxy for location specific factors, e.g. environmental conditions</a:t>
            </a:r>
            <a:endParaRPr/>
          </a:p>
        </p:txBody>
      </p:sp>
      <p:pic>
        <p:nvPicPr>
          <p:cNvPr id="26" name="Video 25">
            <a:hlinkClick r:id="" action="ppaction://media"/>
            <a:extLst>
              <a:ext uri="{FF2B5EF4-FFF2-40B4-BE49-F238E27FC236}">
                <a16:creationId xmlns:a16="http://schemas.microsoft.com/office/drawing/2014/main" id="{2C84F38B-B1E2-1661-7EA6-9664897763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38"/>
    </mc:Choice>
    <mc:Fallback>
      <p:transition spd="slow" advTm="47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Research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violated assumptions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varying predictors for the Cox PH model to address proportional hazards assumption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restrictive set of survival analysis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Account for competing risk &amp; attrition due to death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detailed treatments of paid 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model for volunteer 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Investigate paid work differences between white and black adults</a:t>
            </a:r>
            <a:endParaRPr/>
          </a:p>
        </p:txBody>
      </p:sp>
      <p:pic>
        <p:nvPicPr>
          <p:cNvPr id="36" name="Video 35">
            <a:hlinkClick r:id="" action="ppaction://media"/>
            <a:extLst>
              <a:ext uri="{FF2B5EF4-FFF2-40B4-BE49-F238E27FC236}">
                <a16:creationId xmlns:a16="http://schemas.microsoft.com/office/drawing/2014/main" id="{9FC40C4C-807A-3F07-215D-A7F1B96FAE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56"/>
    </mc:Choice>
    <mc:Fallback>
      <p:transition spd="slow" advTm="75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 you!</a:t>
            </a:r>
            <a:endParaRPr b="1"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1. </a:t>
            </a:r>
            <a:r>
              <a:rPr lang="en" i="1"/>
              <a:t>Modified Mini-Mental State Examination</a:t>
            </a:r>
            <a:r>
              <a:rPr lang="en"/>
              <a:t>, Encyclopedia of Clinical Neuropsychology: https://link.springer.com/referenceworkentry/10.1007/978-0-387-79948-3_530#:~:text=The%20Modified%20Mini%2DMental%20State,and%20some%20other%20minor%20changes.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2. </a:t>
            </a:r>
            <a:r>
              <a:rPr lang="en" i="1"/>
              <a:t>Effect of socioeconomic disparities on incidence of dementia among biracial older adults: prospective study</a:t>
            </a:r>
            <a:r>
              <a:rPr lang="en"/>
              <a:t>, Yaffe 2013.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3. </a:t>
            </a:r>
            <a:r>
              <a:rPr lang="en" i="1"/>
              <a:t>Cox Proportional Hazards Model, </a:t>
            </a:r>
            <a:r>
              <a:rPr lang="en"/>
              <a:t>STHDA:http://www.sthda.com/english/wiki/cox-proportional-hazards-model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code needed to replicate data processing and analysis is on github: https://github.com/jh-206/Consulting22_Dementia</a:t>
            </a:r>
            <a:endParaRPr b="1"/>
          </a:p>
        </p:txBody>
      </p:sp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0174491F-F522-C1CC-8520-96321D3155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07"/>
    </mc:Choice>
    <mc:Fallback>
      <p:transition spd="slow" advTm="12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 and Motivation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Alzheimer’s disease and related dementias are an area of increased research given the aging population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scientific literature has determined several factors that increase the risk of developing dementia, including racial disparities where black adults are at a higher risk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Productive work is hypothesized to reduce cognitive decline and rates of incident dementia</a:t>
            </a:r>
            <a:endParaRPr dirty="0"/>
          </a:p>
        </p:txBody>
      </p:sp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980ECC77-9461-95A7-3AAC-FA03243CFB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41"/>
    </mc:Choice>
    <mc:Fallback>
      <p:transition spd="slow" advTm="40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Description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058225"/>
            <a:ext cx="50193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Health, Aging, and Body Composition (HABC) study tracked the mental and physical status of 3,075 black and white adults over 11 years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Modified Mini-Mental State Exam (3Ms)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All adults were considered community-dwelling and highly functional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Patient characteristics were recorded in year one, and many variables were observed in further years</a:t>
            </a:r>
            <a:endParaRPr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9275" y="1285737"/>
            <a:ext cx="1722325" cy="11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674688" y="2885720"/>
            <a:ext cx="292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linkClick r:id="rId6"/>
              </a:rPr>
              <a:t>https://healthabc.nia.nih.gov/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26" name="Video 25">
            <a:hlinkClick r:id="" action="ppaction://media"/>
            <a:extLst>
              <a:ext uri="{FF2B5EF4-FFF2-40B4-BE49-F238E27FC236}">
                <a16:creationId xmlns:a16="http://schemas.microsoft.com/office/drawing/2014/main" id="{059AA181-BA2D-803F-8809-6E3A5DEDE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69"/>
    </mc:Choice>
    <mc:Fallback>
      <p:transition spd="slow" advTm="50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Goals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dataset from HABC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Calculate time until dementia diagnosis for each participant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Construct a variable of amount of time working for pay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 survival analysis statistical model to estimate the relationship between working for pay and rates of incident dementia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General methodology builds off of Yaffe 2013</a:t>
            </a:r>
            <a:endParaRPr/>
          </a:p>
        </p:txBody>
      </p:sp>
      <p:pic>
        <p:nvPicPr>
          <p:cNvPr id="35" name="Video 34">
            <a:hlinkClick r:id="" action="ppaction://media"/>
            <a:extLst>
              <a:ext uri="{FF2B5EF4-FFF2-40B4-BE49-F238E27FC236}">
                <a16:creationId xmlns:a16="http://schemas.microsoft.com/office/drawing/2014/main" id="{5C11D226-CFAE-DD44-4C50-B321780DB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57"/>
    </mc:Choice>
    <mc:Fallback>
      <p:transition spd="slow" advTm="54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1989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87315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Each study year had different files associated with 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Some variables of interest, such as whether an individual worked for pay, were in different files with different naming conventions</a:t>
            </a:r>
            <a:endParaRPr dirty="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625" y="2139450"/>
            <a:ext cx="8698775" cy="23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9FA1C4C4-E66C-B428-29B8-A8ECDE469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58"/>
    </mc:Choice>
    <mc:Fallback>
      <p:transition spd="slow" advTm="24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Variable Construction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5211900" cy="37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Participants were considered to have dementia if they met any of the three following conditions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 hospital diagnosis of dementia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Prescription of dementia related medications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 3Ms score of less than 90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earliest year any of these criteria were met was used as the year of onset of dementia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patient died or was not diagnosed in the 11 year window of the study, they were assigned to have no dementia diagnosis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722" y="1766072"/>
            <a:ext cx="3620275" cy="16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7C109790-4DF1-67B2-B34A-4494BAC61C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02"/>
    </mc:Choice>
    <mc:Fallback>
      <p:transition spd="slow" advTm="74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Paid Work Variable Construction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years 1, 3, 5, 8, 9, 10, and 11, participants were asked whether they had worked for pay over the last year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binary variable indicating whether an individual worked for pay at all over the 11 year time period was constructed</a:t>
            </a:r>
            <a:endParaRPr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DDB057D6-CBDE-423D-918D-FBEE43D22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02"/>
    </mc:Choice>
    <mc:Fallback>
      <p:transition spd="slow" advTm="32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 Model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Cox Proportional Hazards Model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Methodology again set forward by Yaffe 2013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of predictor variables determined from theory and data availability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model with the interaction effect with race and paid work showed improvement when  compared to a model with no interaction effect (log-likelihood ratio test)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Hazard Ratios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Exponentiated model coefficient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Interpretation based on whether hazard ratio is greater of lesser than 1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Greater than 1: increased risk of dementia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Less than 1: decreased risk of dementia</a:t>
            </a:r>
            <a:endParaRPr/>
          </a:p>
        </p:txBody>
      </p:sp>
      <p:pic>
        <p:nvPicPr>
          <p:cNvPr id="35" name="Video 34">
            <a:hlinkClick r:id="" action="ppaction://media"/>
            <a:extLst>
              <a:ext uri="{FF2B5EF4-FFF2-40B4-BE49-F238E27FC236}">
                <a16:creationId xmlns:a16="http://schemas.microsoft.com/office/drawing/2014/main" id="{44FA9C07-6455-AFF8-4BE7-C720BEA02F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20"/>
    </mc:Choice>
    <mc:Fallback>
      <p:transition spd="slow" advTm="60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Predictor Variables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951375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of variables was determined a priori based on scientific literature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for pay was included as a binary variable, along with the interaction effect with race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variables included characteristics known to be correlated with rates of incident dementia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725" y="2709588"/>
            <a:ext cx="6344550" cy="22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Video 64">
            <a:hlinkClick r:id="" action="ppaction://media"/>
            <a:extLst>
              <a:ext uri="{FF2B5EF4-FFF2-40B4-BE49-F238E27FC236}">
                <a16:creationId xmlns:a16="http://schemas.microsoft.com/office/drawing/2014/main" id="{B379129A-94CB-A4A7-8D2E-72E9D8B239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28"/>
    </mc:Choice>
    <mc:Fallback>
      <p:transition spd="slow" advTm="65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910</Words>
  <Application>Microsoft Office PowerPoint</Application>
  <PresentationFormat>On-screen Show (16:9)</PresentationFormat>
  <Paragraphs>88</Paragraphs>
  <Slides>17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Old Standard TT</vt:lpstr>
      <vt:lpstr>Paperback</vt:lpstr>
      <vt:lpstr>Work Status, Cognitive Function, and Dementia</vt:lpstr>
      <vt:lpstr>Project Background and Motivation</vt:lpstr>
      <vt:lpstr>Study Description</vt:lpstr>
      <vt:lpstr>Analysis Goals</vt:lpstr>
      <vt:lpstr>Data Processing</vt:lpstr>
      <vt:lpstr>Response Variable Construction </vt:lpstr>
      <vt:lpstr>Paid Work Variable Construction</vt:lpstr>
      <vt:lpstr>Survival Analysis Model</vt:lpstr>
      <vt:lpstr>Predictor Variables</vt:lpstr>
      <vt:lpstr>Other Predictor Variables (controls)</vt:lpstr>
      <vt:lpstr>Model Diagnostics</vt:lpstr>
      <vt:lpstr>Diagnostic Plots</vt:lpstr>
      <vt:lpstr>Modeling Results: Other variables</vt:lpstr>
      <vt:lpstr>Model Results: Paid Work</vt:lpstr>
      <vt:lpstr>Discussion</vt:lpstr>
      <vt:lpstr>Future Research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Status, Cognitive Function, and Dementia</dc:title>
  <cp:lastModifiedBy>Jonathon Hirschi</cp:lastModifiedBy>
  <cp:revision>3</cp:revision>
  <dcterms:modified xsi:type="dcterms:W3CDTF">2023-01-17T07:16:43Z</dcterms:modified>
</cp:coreProperties>
</file>